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1"/>
  </p:notesMasterIdLst>
  <p:sldIdLst>
    <p:sldId id="256" r:id="rId2"/>
    <p:sldId id="265" r:id="rId3"/>
    <p:sldId id="258" r:id="rId4"/>
    <p:sldId id="264" r:id="rId5"/>
    <p:sldId id="263" r:id="rId6"/>
    <p:sldId id="261" r:id="rId7"/>
    <p:sldId id="262" r:id="rId8"/>
    <p:sldId id="259" r:id="rId9"/>
    <p:sldId id="260" r:id="rId10"/>
  </p:sldIdLst>
  <p:sldSz cx="18288000" cy="10287000"/>
  <p:notesSz cx="6858000" cy="9144000"/>
  <p:embeddedFontLst>
    <p:embeddedFont>
      <p:font typeface="Adobe Heiti Std R" panose="020B0400000000000000" pitchFamily="34" charset="-128"/>
      <p:regular r:id="rId12"/>
    </p:embeddedFont>
    <p:embeddedFont>
      <p:font typeface="Poppins" panose="00000500000000000000" pitchFamily="2" charset="0"/>
      <p:regular r:id="rId13"/>
      <p:bold r:id="rId14"/>
      <p:italic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0" roundtripDataSignature="AMtx7mg2pzkhAm6yyoO4UHPf+q4Llzsjn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274" y="67"/>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font" Target="fonts/font5.fntdata"/><Relationship Id="rId20"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viewProps" Target="viewProps.xml"/></Relationships>
</file>

<file path=ppt/media/image1.jpg>
</file>

<file path=ppt/media/image2.jpg>
</file>

<file path=ppt/media/image3.jp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a:extLst>
            <a:ext uri="{FF2B5EF4-FFF2-40B4-BE49-F238E27FC236}">
              <a16:creationId xmlns:a16="http://schemas.microsoft.com/office/drawing/2014/main" id="{4B9C8B40-37FA-C438-BC3D-4CB4BCB09F25}"/>
            </a:ext>
          </a:extLst>
        </p:cNvPr>
        <p:cNvGrpSpPr/>
        <p:nvPr/>
      </p:nvGrpSpPr>
      <p:grpSpPr>
        <a:xfrm>
          <a:off x="0" y="0"/>
          <a:ext cx="0" cy="0"/>
          <a:chOff x="0" y="0"/>
          <a:chExt cx="0" cy="0"/>
        </a:xfrm>
      </p:grpSpPr>
      <p:sp>
        <p:nvSpPr>
          <p:cNvPr id="111" name="Google Shape;111;p3:notes">
            <a:extLst>
              <a:ext uri="{FF2B5EF4-FFF2-40B4-BE49-F238E27FC236}">
                <a16:creationId xmlns:a16="http://schemas.microsoft.com/office/drawing/2014/main" id="{F07F4DE2-13CD-C308-9E9A-8D3FF3A0BC9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2" name="Google Shape;112;p3:notes">
            <a:extLst>
              <a:ext uri="{FF2B5EF4-FFF2-40B4-BE49-F238E27FC236}">
                <a16:creationId xmlns:a16="http://schemas.microsoft.com/office/drawing/2014/main" id="{6B0D3C21-97A5-4061-8A26-DBB5D61E9FB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627033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2" name="Google Shape;11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a:extLst>
            <a:ext uri="{FF2B5EF4-FFF2-40B4-BE49-F238E27FC236}">
              <a16:creationId xmlns:a16="http://schemas.microsoft.com/office/drawing/2014/main" id="{BC61C156-097D-62B3-C08A-3FA9107EF46E}"/>
            </a:ext>
          </a:extLst>
        </p:cNvPr>
        <p:cNvGrpSpPr/>
        <p:nvPr/>
      </p:nvGrpSpPr>
      <p:grpSpPr>
        <a:xfrm>
          <a:off x="0" y="0"/>
          <a:ext cx="0" cy="0"/>
          <a:chOff x="0" y="0"/>
          <a:chExt cx="0" cy="0"/>
        </a:xfrm>
      </p:grpSpPr>
      <p:sp>
        <p:nvSpPr>
          <p:cNvPr id="111" name="Google Shape;111;p3:notes">
            <a:extLst>
              <a:ext uri="{FF2B5EF4-FFF2-40B4-BE49-F238E27FC236}">
                <a16:creationId xmlns:a16="http://schemas.microsoft.com/office/drawing/2014/main" id="{12E742AE-B311-FC38-30CC-F5BAE824B047}"/>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2" name="Google Shape;112;p3:notes">
            <a:extLst>
              <a:ext uri="{FF2B5EF4-FFF2-40B4-BE49-F238E27FC236}">
                <a16:creationId xmlns:a16="http://schemas.microsoft.com/office/drawing/2014/main" id="{43214657-BF0C-60DC-E6A2-659F8F0E772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241505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a:extLst>
            <a:ext uri="{FF2B5EF4-FFF2-40B4-BE49-F238E27FC236}">
              <a16:creationId xmlns:a16="http://schemas.microsoft.com/office/drawing/2014/main" id="{E0FC8AC7-3D34-5D74-CA32-A9D6926BDAF3}"/>
            </a:ext>
          </a:extLst>
        </p:cNvPr>
        <p:cNvGrpSpPr/>
        <p:nvPr/>
      </p:nvGrpSpPr>
      <p:grpSpPr>
        <a:xfrm>
          <a:off x="0" y="0"/>
          <a:ext cx="0" cy="0"/>
          <a:chOff x="0" y="0"/>
          <a:chExt cx="0" cy="0"/>
        </a:xfrm>
      </p:grpSpPr>
      <p:sp>
        <p:nvSpPr>
          <p:cNvPr id="111" name="Google Shape;111;p3:notes">
            <a:extLst>
              <a:ext uri="{FF2B5EF4-FFF2-40B4-BE49-F238E27FC236}">
                <a16:creationId xmlns:a16="http://schemas.microsoft.com/office/drawing/2014/main" id="{B74A9D57-3217-D69A-920F-1A6086714B3D}"/>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2" name="Google Shape;112;p3:notes">
            <a:extLst>
              <a:ext uri="{FF2B5EF4-FFF2-40B4-BE49-F238E27FC236}">
                <a16:creationId xmlns:a16="http://schemas.microsoft.com/office/drawing/2014/main" id="{10A71FC2-3116-6C12-82C8-28FF3DB4A85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050696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a:extLst>
            <a:ext uri="{FF2B5EF4-FFF2-40B4-BE49-F238E27FC236}">
              <a16:creationId xmlns:a16="http://schemas.microsoft.com/office/drawing/2014/main" id="{9BB11A24-2EDA-112A-90FD-206438E1D6EC}"/>
            </a:ext>
          </a:extLst>
        </p:cNvPr>
        <p:cNvGrpSpPr/>
        <p:nvPr/>
      </p:nvGrpSpPr>
      <p:grpSpPr>
        <a:xfrm>
          <a:off x="0" y="0"/>
          <a:ext cx="0" cy="0"/>
          <a:chOff x="0" y="0"/>
          <a:chExt cx="0" cy="0"/>
        </a:xfrm>
      </p:grpSpPr>
      <p:sp>
        <p:nvSpPr>
          <p:cNvPr id="111" name="Google Shape;111;p3:notes">
            <a:extLst>
              <a:ext uri="{FF2B5EF4-FFF2-40B4-BE49-F238E27FC236}">
                <a16:creationId xmlns:a16="http://schemas.microsoft.com/office/drawing/2014/main" id="{5A1F8FE6-AE3F-70E3-05E9-C42A9BD3B72E}"/>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2" name="Google Shape;112;p3:notes">
            <a:extLst>
              <a:ext uri="{FF2B5EF4-FFF2-40B4-BE49-F238E27FC236}">
                <a16:creationId xmlns:a16="http://schemas.microsoft.com/office/drawing/2014/main" id="{A94FB50A-F8A6-BCB6-76EE-F0A45801775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706882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a:extLst>
            <a:ext uri="{FF2B5EF4-FFF2-40B4-BE49-F238E27FC236}">
              <a16:creationId xmlns:a16="http://schemas.microsoft.com/office/drawing/2014/main" id="{5B4AE1AC-9FC2-B910-F126-D1F4A558E49B}"/>
            </a:ext>
          </a:extLst>
        </p:cNvPr>
        <p:cNvGrpSpPr/>
        <p:nvPr/>
      </p:nvGrpSpPr>
      <p:grpSpPr>
        <a:xfrm>
          <a:off x="0" y="0"/>
          <a:ext cx="0" cy="0"/>
          <a:chOff x="0" y="0"/>
          <a:chExt cx="0" cy="0"/>
        </a:xfrm>
      </p:grpSpPr>
      <p:sp>
        <p:nvSpPr>
          <p:cNvPr id="111" name="Google Shape;111;p3:notes">
            <a:extLst>
              <a:ext uri="{FF2B5EF4-FFF2-40B4-BE49-F238E27FC236}">
                <a16:creationId xmlns:a16="http://schemas.microsoft.com/office/drawing/2014/main" id="{3B292804-93EF-E23A-C527-B59823824FD5}"/>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2" name="Google Shape;112;p3:notes">
            <a:extLst>
              <a:ext uri="{FF2B5EF4-FFF2-40B4-BE49-F238E27FC236}">
                <a16:creationId xmlns:a16="http://schemas.microsoft.com/office/drawing/2014/main" id="{DD2941F4-1C1A-1975-E021-456711D8C3E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973723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0" name="Google Shape;12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8" name="Google Shape;12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6"/>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1" name="Google Shape;71;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7"/>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7" name="Google Shape;77;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8"/>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8"/>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
        <p:nvSpPr>
          <p:cNvPr id="18" name="Google Shape;18;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9"/>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4" name="Google Shape;24;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0"/>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4000"/>
              <a:buFont typeface="Calibri"/>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0"/>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30" name="Google Shape;30;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1"/>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6" name="Google Shape;36;p11"/>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7" name="Google Shape;37;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1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2"/>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3" name="Google Shape;43;p12"/>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4" name="Google Shape;44;p12"/>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5" name="Google Shape;45;p12"/>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6" name="Google Shape;46;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4"/>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14"/>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57" name="Google Shape;57;p14"/>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58" name="Google Shape;58;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5"/>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5"/>
          <p:cNvSpPr>
            <a:spLocks noGrp="1"/>
          </p:cNvSpPr>
          <p:nvPr>
            <p:ph type="pic" idx="2"/>
          </p:nvPr>
        </p:nvSpPr>
        <p:spPr>
          <a:xfrm>
            <a:off x="1792288" y="612775"/>
            <a:ext cx="5486400" cy="4114800"/>
          </a:xfrm>
          <a:prstGeom prst="rect">
            <a:avLst/>
          </a:prstGeom>
          <a:noFill/>
          <a:ln>
            <a:noFill/>
          </a:ln>
        </p:spPr>
      </p:sp>
      <p:sp>
        <p:nvSpPr>
          <p:cNvPr id="64" name="Google Shape;64;p15"/>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5" name="Google Shape;65;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6"/>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sp>
      <p:sp>
        <p:nvSpPr>
          <p:cNvPr id="93" name="Google Shape;93;p1"/>
          <p:cNvSpPr txBox="1"/>
          <p:nvPr/>
        </p:nvSpPr>
        <p:spPr>
          <a:xfrm>
            <a:off x="673085" y="7864827"/>
            <a:ext cx="5529300" cy="68942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Clr>
                <a:srgbClr val="000000"/>
              </a:buClr>
              <a:buSzPts val="3200"/>
              <a:buFont typeface="Arial"/>
              <a:buNone/>
            </a:pPr>
            <a:r>
              <a:rPr lang="en-US" sz="3200" b="0" i="0" u="none" strike="noStrike" cap="none" dirty="0">
                <a:solidFill>
                  <a:srgbClr val="E5E1DA"/>
                </a:solidFill>
                <a:latin typeface="Poppins"/>
                <a:ea typeface="Poppins"/>
                <a:cs typeface="Poppins"/>
                <a:sym typeface="Poppins"/>
              </a:rPr>
              <a:t>Team Name: </a:t>
            </a:r>
            <a:r>
              <a:rPr lang="en-US" sz="3200" dirty="0">
                <a:solidFill>
                  <a:srgbClr val="E5E1DA"/>
                </a:solidFill>
                <a:latin typeface="Poppins"/>
                <a:ea typeface="Poppins"/>
                <a:cs typeface="Poppins"/>
                <a:sym typeface="Poppins"/>
              </a:rPr>
              <a:t>joshjothom05</a:t>
            </a:r>
            <a:endParaRPr sz="1400" b="0" i="0" u="none" strike="noStrike" cap="none" dirty="0">
              <a:solidFill>
                <a:srgbClr val="000000"/>
              </a:solidFill>
              <a:latin typeface="Arial"/>
              <a:ea typeface="Arial"/>
              <a:cs typeface="Arial"/>
              <a:sym typeface="Arial"/>
            </a:endParaRPr>
          </a:p>
        </p:txBody>
      </p:sp>
      <p:sp>
        <p:nvSpPr>
          <p:cNvPr id="94" name="Google Shape;94;p1"/>
          <p:cNvSpPr txBox="1"/>
          <p:nvPr/>
        </p:nvSpPr>
        <p:spPr>
          <a:xfrm>
            <a:off x="673071" y="8480475"/>
            <a:ext cx="7749300" cy="68942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Clr>
                <a:srgbClr val="000000"/>
              </a:buClr>
              <a:buSzPts val="3200"/>
              <a:buFont typeface="Arial"/>
              <a:buNone/>
            </a:pPr>
            <a:r>
              <a:rPr lang="en-US" sz="3200" b="0" i="0" u="none" strike="noStrike" cap="none" dirty="0">
                <a:solidFill>
                  <a:srgbClr val="E5E1DA"/>
                </a:solidFill>
                <a:latin typeface="Poppins"/>
                <a:ea typeface="Poppins"/>
                <a:cs typeface="Poppins"/>
                <a:sym typeface="Poppins"/>
              </a:rPr>
              <a:t>Team Leader Name: J</a:t>
            </a:r>
            <a:r>
              <a:rPr lang="en-US" sz="3200" dirty="0">
                <a:solidFill>
                  <a:srgbClr val="E5E1DA"/>
                </a:solidFill>
                <a:latin typeface="Poppins"/>
                <a:ea typeface="Poppins"/>
                <a:cs typeface="Poppins"/>
                <a:sym typeface="Poppins"/>
              </a:rPr>
              <a:t>oshua Thomas </a:t>
            </a:r>
            <a:endParaRPr sz="1400" b="0" i="0" u="none" strike="noStrike" cap="none" dirty="0">
              <a:solidFill>
                <a:srgbClr val="000000"/>
              </a:solidFill>
              <a:latin typeface="Arial"/>
              <a:ea typeface="Arial"/>
              <a:cs typeface="Arial"/>
              <a:sym typeface="Arial"/>
            </a:endParaRPr>
          </a:p>
        </p:txBody>
      </p:sp>
      <p:sp>
        <p:nvSpPr>
          <p:cNvPr id="95" name="Google Shape;95;p1"/>
          <p:cNvSpPr txBox="1"/>
          <p:nvPr/>
        </p:nvSpPr>
        <p:spPr>
          <a:xfrm>
            <a:off x="673058" y="9096100"/>
            <a:ext cx="14780700" cy="492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Clr>
                <a:srgbClr val="000000"/>
              </a:buClr>
              <a:buSzPts val="3200"/>
              <a:buFont typeface="Arial"/>
              <a:buNone/>
            </a:pPr>
            <a:r>
              <a:rPr lang="en-US" sz="3200" b="0" i="0" u="none" strike="noStrike" cap="none" dirty="0">
                <a:solidFill>
                  <a:srgbClr val="E5E1DA"/>
                </a:solidFill>
                <a:latin typeface="Poppins"/>
                <a:ea typeface="Poppins"/>
                <a:cs typeface="Poppins"/>
                <a:sym typeface="Poppins"/>
              </a:rPr>
              <a:t>Institution Name: National I</a:t>
            </a:r>
            <a:r>
              <a:rPr lang="en-US" sz="3200" dirty="0">
                <a:solidFill>
                  <a:srgbClr val="E5E1DA"/>
                </a:solidFill>
                <a:latin typeface="Poppins"/>
                <a:ea typeface="Poppins"/>
                <a:cs typeface="Poppins"/>
                <a:sym typeface="Poppins"/>
              </a:rPr>
              <a:t>nstitute of Technology </a:t>
            </a:r>
            <a:r>
              <a:rPr lang="en-US" sz="3200" dirty="0" err="1">
                <a:solidFill>
                  <a:srgbClr val="E5E1DA"/>
                </a:solidFill>
                <a:latin typeface="Poppins"/>
                <a:ea typeface="Poppins"/>
                <a:cs typeface="Poppins"/>
                <a:sym typeface="Poppins"/>
              </a:rPr>
              <a:t>Karnataka,Surathkal</a:t>
            </a:r>
            <a:endParaRPr sz="1400" b="0" i="0" u="none" strike="noStrike" cap="none" dirty="0">
              <a:solidFill>
                <a:srgbClr val="000000"/>
              </a:solidFill>
              <a:latin typeface="Arial"/>
              <a:ea typeface="Arial"/>
              <a:cs typeface="Arial"/>
              <a:sym typeface="Arial"/>
            </a:endParaRPr>
          </a:p>
        </p:txBody>
      </p:sp>
      <p:sp>
        <p:nvSpPr>
          <p:cNvPr id="96" name="Google Shape;96;p1"/>
          <p:cNvSpPr txBox="1"/>
          <p:nvPr/>
        </p:nvSpPr>
        <p:spPr>
          <a:xfrm>
            <a:off x="886462" y="3460729"/>
            <a:ext cx="16170600" cy="2659190"/>
          </a:xfrm>
          <a:prstGeom prst="rect">
            <a:avLst/>
          </a:prstGeom>
          <a:noFill/>
          <a:ln>
            <a:noFill/>
          </a:ln>
        </p:spPr>
        <p:txBody>
          <a:bodyPr spcFirstLastPara="1" wrap="square" lIns="0" tIns="0" rIns="0" bIns="0" anchor="t" anchorCtr="0">
            <a:spAutoFit/>
          </a:bodyPr>
          <a:lstStyle/>
          <a:p>
            <a:pPr marL="0" lvl="0" indent="0" algn="l" rtl="0">
              <a:lnSpc>
                <a:spcPct val="120000"/>
              </a:lnSpc>
              <a:spcBef>
                <a:spcPts val="0"/>
              </a:spcBef>
              <a:spcAft>
                <a:spcPts val="0"/>
              </a:spcAft>
              <a:buClr>
                <a:schemeClr val="dk1"/>
              </a:buClr>
              <a:buSzPts val="1100"/>
              <a:buFont typeface="Arial"/>
              <a:buNone/>
            </a:pPr>
            <a:r>
              <a:rPr lang="en-US" sz="7200" dirty="0">
                <a:solidFill>
                  <a:schemeClr val="bg1"/>
                </a:solidFill>
              </a:rPr>
              <a:t>Classification and processing of unstructured financial documents</a:t>
            </a:r>
            <a:endParaRPr sz="10099" b="1" dirty="0">
              <a:solidFill>
                <a:schemeClr val="bg1"/>
              </a:solidFill>
              <a:latin typeface="Poppins"/>
              <a:ea typeface="Poppins"/>
              <a:cs typeface="Poppins"/>
              <a:sym typeface="Poppins"/>
            </a:endParaRPr>
          </a:p>
        </p:txBody>
      </p:sp>
      <p:sp>
        <p:nvSpPr>
          <p:cNvPr id="99" name="Google Shape;99;p1"/>
          <p:cNvSpPr txBox="1"/>
          <p:nvPr/>
        </p:nvSpPr>
        <p:spPr>
          <a:xfrm>
            <a:off x="4505730" y="-334059"/>
            <a:ext cx="6730533" cy="2585323"/>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Clr>
                <a:srgbClr val="000000"/>
              </a:buClr>
              <a:buSzPts val="12000"/>
              <a:buFont typeface="Arial"/>
              <a:buNone/>
            </a:pPr>
            <a:r>
              <a:rPr lang="en-US" sz="12000" dirty="0">
                <a:solidFill>
                  <a:srgbClr val="FF0000"/>
                </a:solidFill>
              </a:rPr>
              <a:t>APPIAN</a:t>
            </a:r>
            <a:endParaRPr sz="1400" b="0" i="0" u="none" strike="noStrike" cap="none" dirty="0">
              <a:solidFill>
                <a:srgbClr val="000000"/>
              </a:solidFill>
              <a:latin typeface="Arial"/>
              <a:ea typeface="Arial"/>
              <a:cs typeface="Arial"/>
              <a:sym typeface="Arial"/>
            </a:endParaRPr>
          </a:p>
        </p:txBody>
      </p:sp>
      <p:sp>
        <p:nvSpPr>
          <p:cNvPr id="100" name="Google Shape;100;p1"/>
          <p:cNvSpPr txBox="1"/>
          <p:nvPr/>
        </p:nvSpPr>
        <p:spPr>
          <a:xfrm>
            <a:off x="10910774" y="44554"/>
            <a:ext cx="2737200" cy="2068259"/>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Clr>
                <a:srgbClr val="000000"/>
              </a:buClr>
              <a:buSzPts val="9475"/>
              <a:buFont typeface="Arial"/>
              <a:buNone/>
            </a:pPr>
            <a:r>
              <a:rPr lang="en-US" sz="9600" dirty="0">
                <a:solidFill>
                  <a:srgbClr val="FFFFFF"/>
                </a:solidFill>
              </a:rPr>
              <a:t>`</a:t>
            </a:r>
            <a:r>
              <a:rPr lang="en-US" sz="9600" b="0" i="0" u="none" strike="noStrike" cap="none" dirty="0">
                <a:solidFill>
                  <a:srgbClr val="FFFFFF"/>
                </a:solidFill>
                <a:latin typeface="Arial"/>
                <a:ea typeface="Arial"/>
                <a:cs typeface="Arial"/>
                <a:sym typeface="Arial"/>
              </a:rPr>
              <a:t>25</a:t>
            </a:r>
            <a:endParaRPr sz="9600" b="0" i="0" u="none" strike="noStrike" cap="none" dirty="0">
              <a:solidFill>
                <a:srgbClr val="000000"/>
              </a:solidFill>
              <a:latin typeface="Arial"/>
              <a:ea typeface="Arial"/>
              <a:cs typeface="Arial"/>
              <a:sym typeface="Arial"/>
            </a:endParaRPr>
          </a:p>
        </p:txBody>
      </p:sp>
      <p:sp>
        <p:nvSpPr>
          <p:cNvPr id="101" name="Google Shape;101;p1"/>
          <p:cNvSpPr txBox="1"/>
          <p:nvPr/>
        </p:nvSpPr>
        <p:spPr>
          <a:xfrm>
            <a:off x="5938507" y="1683416"/>
            <a:ext cx="6066510" cy="567848"/>
          </a:xfrm>
          <a:prstGeom prst="rect">
            <a:avLst/>
          </a:prstGeom>
          <a:noFill/>
          <a:ln>
            <a:noFill/>
          </a:ln>
        </p:spPr>
        <p:txBody>
          <a:bodyPr spcFirstLastPara="1" wrap="square" lIns="0" tIns="0" rIns="0" bIns="0" anchor="t" anchorCtr="0">
            <a:spAutoFit/>
          </a:bodyPr>
          <a:lstStyle/>
          <a:p>
            <a:pPr marL="0" marR="0" lvl="0" indent="0" algn="ctr" rtl="0">
              <a:lnSpc>
                <a:spcPct val="139984"/>
              </a:lnSpc>
              <a:spcBef>
                <a:spcPts val="0"/>
              </a:spcBef>
              <a:spcAft>
                <a:spcPts val="0"/>
              </a:spcAft>
              <a:buClr>
                <a:srgbClr val="000000"/>
              </a:buClr>
              <a:buSzPts val="2636"/>
              <a:buFont typeface="Arial"/>
              <a:buNone/>
            </a:pPr>
            <a:r>
              <a:rPr lang="en-US" sz="2636" dirty="0">
                <a:solidFill>
                  <a:srgbClr val="FFFFFF"/>
                </a:solidFill>
              </a:rPr>
              <a:t>AI APPLICATION CHALLENGE…..</a:t>
            </a:r>
            <a:endParaRPr sz="1400" b="0" i="0" u="none" strike="noStrike" cap="none" dirty="0">
              <a:solidFill>
                <a:srgbClr val="000000"/>
              </a:solidFill>
              <a:latin typeface="Arial"/>
              <a:ea typeface="Arial"/>
              <a:cs typeface="Arial"/>
              <a:sym typeface="Arial"/>
            </a:endParaRPr>
          </a:p>
        </p:txBody>
      </p:sp>
      <p:pic>
        <p:nvPicPr>
          <p:cNvPr id="3" name="Picture 2">
            <a:extLst>
              <a:ext uri="{FF2B5EF4-FFF2-40B4-BE49-F238E27FC236}">
                <a16:creationId xmlns:a16="http://schemas.microsoft.com/office/drawing/2014/main" id="{9290AEE3-44AA-594F-B86B-9FC62BC69205}"/>
              </a:ext>
            </a:extLst>
          </p:cNvPr>
          <p:cNvPicPr>
            <a:picLocks noChangeAspect="1"/>
          </p:cNvPicPr>
          <p:nvPr/>
        </p:nvPicPr>
        <p:blipFill>
          <a:blip r:embed="rId4"/>
          <a:stretch>
            <a:fillRect/>
          </a:stretch>
        </p:blipFill>
        <p:spPr>
          <a:xfrm>
            <a:off x="484169" y="159256"/>
            <a:ext cx="2302277" cy="2328145"/>
          </a:xfrm>
          <a:prstGeom prst="rect">
            <a:avLst/>
          </a:prstGeom>
        </p:spPr>
      </p:pic>
      <p:sp>
        <p:nvSpPr>
          <p:cNvPr id="8" name="Google Shape;93;p1">
            <a:extLst>
              <a:ext uri="{FF2B5EF4-FFF2-40B4-BE49-F238E27FC236}">
                <a16:creationId xmlns:a16="http://schemas.microsoft.com/office/drawing/2014/main" id="{0862ED29-336A-54EA-EB87-D235C0A10A0D}"/>
              </a:ext>
            </a:extLst>
          </p:cNvPr>
          <p:cNvSpPr txBox="1"/>
          <p:nvPr/>
        </p:nvSpPr>
        <p:spPr>
          <a:xfrm>
            <a:off x="673058" y="7212305"/>
            <a:ext cx="5529300" cy="68942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Clr>
                <a:srgbClr val="000000"/>
              </a:buClr>
              <a:buSzPts val="3200"/>
              <a:buFont typeface="Arial"/>
              <a:buNone/>
            </a:pPr>
            <a:r>
              <a:rPr lang="en-US" sz="3200" dirty="0" err="1">
                <a:solidFill>
                  <a:srgbClr val="E5E1DA"/>
                </a:solidFill>
                <a:latin typeface="Poppins"/>
                <a:ea typeface="Poppins"/>
                <a:cs typeface="Poppins"/>
                <a:sym typeface="Poppins"/>
              </a:rPr>
              <a:t>Github</a:t>
            </a:r>
            <a:r>
              <a:rPr lang="en-US" sz="3200" dirty="0">
                <a:solidFill>
                  <a:srgbClr val="E5E1DA"/>
                </a:solidFill>
                <a:latin typeface="Poppins"/>
                <a:ea typeface="Poppins"/>
                <a:cs typeface="Poppins"/>
                <a:sym typeface="Poppins"/>
              </a:rPr>
              <a:t> Repo</a:t>
            </a:r>
            <a:r>
              <a:rPr lang="en-US" sz="3200" b="0" i="0" u="none" strike="noStrike" cap="none" dirty="0">
                <a:solidFill>
                  <a:srgbClr val="E5E1DA"/>
                </a:solidFill>
                <a:latin typeface="Poppins"/>
                <a:ea typeface="Poppins"/>
                <a:cs typeface="Poppins"/>
                <a:sym typeface="Poppins"/>
              </a:rPr>
              <a:t>: </a:t>
            </a:r>
            <a:r>
              <a:rPr lang="en-US" sz="3200" dirty="0">
                <a:solidFill>
                  <a:srgbClr val="E5E1DA"/>
                </a:solidFill>
                <a:latin typeface="Poppins"/>
                <a:ea typeface="Poppins"/>
                <a:cs typeface="Poppins"/>
                <a:sym typeface="Poppins"/>
              </a:rPr>
              <a:t>joshjothom05</a:t>
            </a:r>
            <a:endParaRPr sz="1400" b="0" i="0" u="none" strike="noStrike" cap="none" dirty="0">
              <a:solidFill>
                <a:srgbClr val="000000"/>
              </a:solidFill>
              <a:latin typeface="Arial"/>
              <a:ea typeface="Arial"/>
              <a:cs typeface="Arial"/>
              <a:sym typeface="Arial"/>
            </a:endParaRPr>
          </a:p>
        </p:txBody>
      </p:sp>
      <p:pic>
        <p:nvPicPr>
          <p:cNvPr id="10" name="Picture 9">
            <a:extLst>
              <a:ext uri="{FF2B5EF4-FFF2-40B4-BE49-F238E27FC236}">
                <a16:creationId xmlns:a16="http://schemas.microsoft.com/office/drawing/2014/main" id="{AAEC343F-771B-36F7-EF18-4A0B13E0EAB3}"/>
              </a:ext>
            </a:extLst>
          </p:cNvPr>
          <p:cNvPicPr>
            <a:picLocks noChangeAspect="1"/>
          </p:cNvPicPr>
          <p:nvPr/>
        </p:nvPicPr>
        <p:blipFill>
          <a:blip r:embed="rId5"/>
          <a:stretch>
            <a:fillRect/>
          </a:stretch>
        </p:blipFill>
        <p:spPr>
          <a:xfrm>
            <a:off x="15284409" y="299458"/>
            <a:ext cx="2442496" cy="1951806"/>
          </a:xfrm>
          <a:prstGeom prst="rect">
            <a:avLst/>
          </a:prstGeom>
        </p:spPr>
      </p:pic>
      <p:pic>
        <p:nvPicPr>
          <p:cNvPr id="14" name="Picture 13">
            <a:extLst>
              <a:ext uri="{FF2B5EF4-FFF2-40B4-BE49-F238E27FC236}">
                <a16:creationId xmlns:a16="http://schemas.microsoft.com/office/drawing/2014/main" id="{B411C411-253A-61C2-84F7-CF7E60299EA2}"/>
              </a:ext>
            </a:extLst>
          </p:cNvPr>
          <p:cNvPicPr>
            <a:picLocks noChangeAspect="1"/>
          </p:cNvPicPr>
          <p:nvPr/>
        </p:nvPicPr>
        <p:blipFill>
          <a:blip r:embed="rId5"/>
          <a:stretch>
            <a:fillRect/>
          </a:stretch>
        </p:blipFill>
        <p:spPr>
          <a:xfrm>
            <a:off x="16505657" y="8554247"/>
            <a:ext cx="1714500" cy="17145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3">
          <a:extLst>
            <a:ext uri="{FF2B5EF4-FFF2-40B4-BE49-F238E27FC236}">
              <a16:creationId xmlns:a16="http://schemas.microsoft.com/office/drawing/2014/main" id="{CA074F17-1BDE-D7AF-4026-7509856C5B1E}"/>
            </a:ext>
          </a:extLst>
        </p:cNvPr>
        <p:cNvGrpSpPr/>
        <p:nvPr/>
      </p:nvGrpSpPr>
      <p:grpSpPr>
        <a:xfrm>
          <a:off x="0" y="0"/>
          <a:ext cx="0" cy="0"/>
          <a:chOff x="0" y="0"/>
          <a:chExt cx="0" cy="0"/>
        </a:xfrm>
      </p:grpSpPr>
      <p:sp>
        <p:nvSpPr>
          <p:cNvPr id="114" name="Google Shape;114;p3">
            <a:extLst>
              <a:ext uri="{FF2B5EF4-FFF2-40B4-BE49-F238E27FC236}">
                <a16:creationId xmlns:a16="http://schemas.microsoft.com/office/drawing/2014/main" id="{1A12417D-A7B3-DC05-1ED3-B56462AB1630}"/>
              </a:ext>
            </a:extLst>
          </p:cNvPr>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sp>
      <p:sp>
        <p:nvSpPr>
          <p:cNvPr id="115" name="Google Shape;115;p3">
            <a:extLst>
              <a:ext uri="{FF2B5EF4-FFF2-40B4-BE49-F238E27FC236}">
                <a16:creationId xmlns:a16="http://schemas.microsoft.com/office/drawing/2014/main" id="{B4168730-810D-472E-2031-1FECF3D49C68}"/>
              </a:ext>
            </a:extLst>
          </p:cNvPr>
          <p:cNvSpPr txBox="1"/>
          <p:nvPr/>
        </p:nvSpPr>
        <p:spPr>
          <a:xfrm>
            <a:off x="556252" y="293810"/>
            <a:ext cx="12066054" cy="1252651"/>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Clr>
                <a:srgbClr val="000000"/>
              </a:buClr>
              <a:buSzPts val="6000"/>
              <a:buFont typeface="Arial"/>
              <a:buNone/>
            </a:pPr>
            <a:r>
              <a:rPr lang="en-US" sz="6000" b="1" dirty="0">
                <a:solidFill>
                  <a:srgbClr val="FF0000"/>
                </a:solidFill>
                <a:latin typeface="Poppins"/>
                <a:ea typeface="Poppins"/>
                <a:cs typeface="Poppins"/>
                <a:sym typeface="Poppins"/>
              </a:rPr>
              <a:t>TECHNOLOGY USED</a:t>
            </a:r>
          </a:p>
          <a:p>
            <a:pPr marL="0" marR="0" lvl="0" indent="0" algn="l" rtl="0">
              <a:lnSpc>
                <a:spcPct val="110000"/>
              </a:lnSpc>
              <a:spcBef>
                <a:spcPts val="0"/>
              </a:spcBef>
              <a:spcAft>
                <a:spcPts val="0"/>
              </a:spcAft>
              <a:buClr>
                <a:srgbClr val="000000"/>
              </a:buClr>
              <a:buSzPts val="6000"/>
              <a:buFont typeface="Arial"/>
              <a:buNone/>
            </a:pPr>
            <a:endParaRPr sz="1400" b="0" i="0" u="none" strike="noStrike" cap="none" dirty="0">
              <a:solidFill>
                <a:srgbClr val="000000"/>
              </a:solidFill>
              <a:latin typeface="Arial"/>
              <a:ea typeface="Arial"/>
              <a:cs typeface="Arial"/>
              <a:sym typeface="Arial"/>
            </a:endParaRPr>
          </a:p>
        </p:txBody>
      </p:sp>
      <p:sp>
        <p:nvSpPr>
          <p:cNvPr id="116" name="Google Shape;116;p3">
            <a:extLst>
              <a:ext uri="{FF2B5EF4-FFF2-40B4-BE49-F238E27FC236}">
                <a16:creationId xmlns:a16="http://schemas.microsoft.com/office/drawing/2014/main" id="{8AA580E1-766C-BB77-D22D-977C01AB7EC5}"/>
              </a:ext>
            </a:extLst>
          </p:cNvPr>
          <p:cNvSpPr txBox="1"/>
          <p:nvPr/>
        </p:nvSpPr>
        <p:spPr>
          <a:xfrm>
            <a:off x="377700" y="1819513"/>
            <a:ext cx="16881600" cy="8463855"/>
          </a:xfrm>
          <a:prstGeom prst="rect">
            <a:avLst/>
          </a:prstGeom>
          <a:noFill/>
          <a:ln>
            <a:noFill/>
          </a:ln>
        </p:spPr>
        <p:txBody>
          <a:bodyPr spcFirstLastPara="1" wrap="square" lIns="0" tIns="0" rIns="0" bIns="0" anchor="t" anchorCtr="0">
            <a:spAutoFit/>
          </a:bodyPr>
          <a:lstStyle/>
          <a:p>
            <a:r>
              <a:rPr lang="en-US" sz="4400" b="1" dirty="0">
                <a:solidFill>
                  <a:schemeClr val="bg1"/>
                </a:solidFill>
              </a:rPr>
              <a:t>OpenCV</a:t>
            </a:r>
            <a:r>
              <a:rPr lang="en-US" sz="4400" dirty="0">
                <a:solidFill>
                  <a:schemeClr val="bg1"/>
                </a:solidFill>
              </a:rPr>
              <a:t>: For preprocessing image files and enhancing OCR accuracy.</a:t>
            </a:r>
          </a:p>
          <a:p>
            <a:r>
              <a:rPr lang="en-US" sz="4400" b="1" dirty="0">
                <a:solidFill>
                  <a:schemeClr val="bg1"/>
                </a:solidFill>
              </a:rPr>
              <a:t>Tesseract OCR</a:t>
            </a:r>
            <a:r>
              <a:rPr lang="en-US" sz="4400" dirty="0">
                <a:solidFill>
                  <a:schemeClr val="bg1"/>
                </a:solidFill>
              </a:rPr>
              <a:t>: For text extraction from scanned images and PDFs.</a:t>
            </a:r>
          </a:p>
          <a:p>
            <a:r>
              <a:rPr lang="en-US" sz="4400" b="1" dirty="0">
                <a:solidFill>
                  <a:schemeClr val="bg1"/>
                </a:solidFill>
              </a:rPr>
              <a:t>Transformers Library</a:t>
            </a:r>
            <a:r>
              <a:rPr lang="en-US" sz="4400" dirty="0">
                <a:solidFill>
                  <a:schemeClr val="bg1"/>
                </a:solidFill>
              </a:rPr>
              <a:t>: For leveraging state-of-the-art NLP models for text classification and entity recognition.</a:t>
            </a:r>
          </a:p>
          <a:p>
            <a:pPr>
              <a:buFont typeface="Arial" panose="020B0604020202020204" pitchFamily="34" charset="0"/>
              <a:buChar char="•"/>
            </a:pPr>
            <a:r>
              <a:rPr lang="en-US" sz="4400" b="1" dirty="0">
                <a:solidFill>
                  <a:schemeClr val="bg1"/>
                </a:solidFill>
              </a:rPr>
              <a:t>Pandas and NumPy</a:t>
            </a:r>
            <a:r>
              <a:rPr lang="en-US" sz="4400" dirty="0">
                <a:solidFill>
                  <a:schemeClr val="bg1"/>
                </a:solidFill>
              </a:rPr>
              <a:t>: For managing and processing structured datasets.</a:t>
            </a:r>
          </a:p>
          <a:p>
            <a:pPr>
              <a:buFont typeface="Arial" panose="020B0604020202020204" pitchFamily="34" charset="0"/>
              <a:buChar char="•"/>
            </a:pPr>
            <a:r>
              <a:rPr lang="en-US" sz="4400" b="1" dirty="0" err="1">
                <a:solidFill>
                  <a:schemeClr val="bg1"/>
                </a:solidFill>
              </a:rPr>
              <a:t>PyTorch</a:t>
            </a:r>
            <a:r>
              <a:rPr lang="en-US" sz="4400" b="1" dirty="0">
                <a:solidFill>
                  <a:schemeClr val="bg1"/>
                </a:solidFill>
              </a:rPr>
              <a:t>/TensorFlow</a:t>
            </a:r>
            <a:r>
              <a:rPr lang="en-US" sz="4400" dirty="0">
                <a:solidFill>
                  <a:schemeClr val="bg1"/>
                </a:solidFill>
              </a:rPr>
              <a:t>: For training and deploying deep learning models.</a:t>
            </a:r>
          </a:p>
          <a:p>
            <a:pPr>
              <a:buFont typeface="Arial" panose="020B0604020202020204" pitchFamily="34" charset="0"/>
              <a:buChar char="•"/>
            </a:pPr>
            <a:r>
              <a:rPr lang="en-US" sz="4400" b="1" dirty="0">
                <a:solidFill>
                  <a:schemeClr val="bg1"/>
                </a:solidFill>
              </a:rPr>
              <a:t>Scikit-learn</a:t>
            </a:r>
            <a:r>
              <a:rPr lang="en-US" sz="4400" dirty="0">
                <a:solidFill>
                  <a:schemeClr val="bg1"/>
                </a:solidFill>
              </a:rPr>
              <a:t>: For evaluation and fine-tuning of traditional machine learning classifiers</a:t>
            </a:r>
            <a:r>
              <a:rPr lang="en-US" sz="6600" dirty="0"/>
              <a:t>.</a:t>
            </a:r>
          </a:p>
        </p:txBody>
      </p:sp>
    </p:spTree>
    <p:extLst>
      <p:ext uri="{BB962C8B-B14F-4D97-AF65-F5344CB8AC3E}">
        <p14:creationId xmlns:p14="http://schemas.microsoft.com/office/powerpoint/2010/main" val="21557365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3"/>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sp>
      <p:sp>
        <p:nvSpPr>
          <p:cNvPr id="115" name="Google Shape;115;p3"/>
          <p:cNvSpPr txBox="1"/>
          <p:nvPr/>
        </p:nvSpPr>
        <p:spPr>
          <a:xfrm>
            <a:off x="556252" y="293810"/>
            <a:ext cx="12066054" cy="1015663"/>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Clr>
                <a:srgbClr val="000000"/>
              </a:buClr>
              <a:buSzPts val="6000"/>
              <a:buFont typeface="Arial"/>
              <a:buNone/>
            </a:pPr>
            <a:r>
              <a:rPr lang="en-US" sz="6000" b="1" dirty="0">
                <a:solidFill>
                  <a:srgbClr val="FF0000"/>
                </a:solidFill>
                <a:latin typeface="Poppins"/>
                <a:ea typeface="Poppins"/>
                <a:cs typeface="Poppins"/>
                <a:sym typeface="Poppins"/>
              </a:rPr>
              <a:t>DATA COLLECTION</a:t>
            </a:r>
            <a:r>
              <a:rPr lang="en-US" sz="6000" b="1" i="0" u="none" strike="noStrike" cap="none" dirty="0">
                <a:solidFill>
                  <a:srgbClr val="FBF9F1"/>
                </a:solidFill>
                <a:latin typeface="Poppins"/>
                <a:ea typeface="Poppins"/>
                <a:cs typeface="Poppins"/>
                <a:sym typeface="Poppins"/>
              </a:rPr>
              <a:t> DETAILS</a:t>
            </a:r>
            <a:endParaRPr sz="1400" b="0" i="0" u="none" strike="noStrike" cap="none" dirty="0">
              <a:solidFill>
                <a:srgbClr val="000000"/>
              </a:solidFill>
              <a:latin typeface="Arial"/>
              <a:ea typeface="Arial"/>
              <a:cs typeface="Arial"/>
              <a:sym typeface="Arial"/>
            </a:endParaRPr>
          </a:p>
        </p:txBody>
      </p:sp>
      <p:sp>
        <p:nvSpPr>
          <p:cNvPr id="116" name="Google Shape;116;p3"/>
          <p:cNvSpPr txBox="1"/>
          <p:nvPr/>
        </p:nvSpPr>
        <p:spPr>
          <a:xfrm>
            <a:off x="377700" y="1819513"/>
            <a:ext cx="16881600" cy="5816977"/>
          </a:xfrm>
          <a:prstGeom prst="rect">
            <a:avLst/>
          </a:prstGeom>
          <a:noFill/>
          <a:ln>
            <a:noFill/>
          </a:ln>
        </p:spPr>
        <p:txBody>
          <a:bodyPr spcFirstLastPara="1" wrap="square" lIns="0" tIns="0" rIns="0" bIns="0" anchor="t" anchorCtr="0">
            <a:spAutoFit/>
          </a:bodyPr>
          <a:lstStyle/>
          <a:p>
            <a:pPr lvl="0" algn="l" rtl="0">
              <a:spcBef>
                <a:spcPts val="0"/>
              </a:spcBef>
              <a:spcAft>
                <a:spcPts val="0"/>
              </a:spcAft>
            </a:pPr>
            <a:r>
              <a:rPr lang="en-US" sz="5400" dirty="0">
                <a:solidFill>
                  <a:srgbClr val="FFFFFF"/>
                </a:solidFill>
                <a:latin typeface="+mj-lt"/>
              </a:rPr>
              <a:t>F</a:t>
            </a:r>
            <a:r>
              <a:rPr lang="en-US" sz="5400" i="0" dirty="0">
                <a:solidFill>
                  <a:srgbClr val="FFFFFF"/>
                </a:solidFill>
                <a:effectLst/>
                <a:latin typeface="+mj-lt"/>
              </a:rPr>
              <a:t>iles in form of annotations in order to train the model to identify different documents and their hierarchy and path.</a:t>
            </a:r>
            <a:endParaRPr lang="en-US" sz="5400" dirty="0">
              <a:solidFill>
                <a:srgbClr val="FFFFFF"/>
              </a:solidFill>
              <a:latin typeface="+mj-lt"/>
            </a:endParaRPr>
          </a:p>
          <a:p>
            <a:pPr marL="0" lvl="0" indent="0" algn="l" rtl="0">
              <a:spcBef>
                <a:spcPts val="0"/>
              </a:spcBef>
              <a:spcAft>
                <a:spcPts val="0"/>
              </a:spcAft>
              <a:buNone/>
            </a:pPr>
            <a:endParaRPr lang="en-US" sz="5400" dirty="0">
              <a:solidFill>
                <a:srgbClr val="FFFFFF"/>
              </a:solidFill>
              <a:latin typeface="+mj-lt"/>
            </a:endParaRPr>
          </a:p>
          <a:p>
            <a:pPr marL="0" lvl="0" indent="0" algn="l" rtl="0">
              <a:spcBef>
                <a:spcPts val="0"/>
              </a:spcBef>
              <a:spcAft>
                <a:spcPts val="0"/>
              </a:spcAft>
              <a:buNone/>
            </a:pPr>
            <a:r>
              <a:rPr lang="en-US" sz="5400" i="0" dirty="0">
                <a:solidFill>
                  <a:srgbClr val="FFFFFF"/>
                </a:solidFill>
                <a:effectLst/>
                <a:latin typeface="+mj-lt"/>
              </a:rPr>
              <a:t>Images in the same folder for both training and testing data to increase accuracy at identifying pictures and its’ contents and converting them to text.</a:t>
            </a:r>
            <a:endParaRPr sz="5400" dirty="0">
              <a:solidFill>
                <a:schemeClr val="lt1"/>
              </a:solidFill>
              <a:latin typeface="+mj-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a:extLst>
            <a:ext uri="{FF2B5EF4-FFF2-40B4-BE49-F238E27FC236}">
              <a16:creationId xmlns:a16="http://schemas.microsoft.com/office/drawing/2014/main" id="{3D2401F8-920C-D5AE-060F-6989BE130AF7}"/>
            </a:ext>
          </a:extLst>
        </p:cNvPr>
        <p:cNvGrpSpPr/>
        <p:nvPr/>
      </p:nvGrpSpPr>
      <p:grpSpPr>
        <a:xfrm>
          <a:off x="0" y="0"/>
          <a:ext cx="0" cy="0"/>
          <a:chOff x="0" y="0"/>
          <a:chExt cx="0" cy="0"/>
        </a:xfrm>
      </p:grpSpPr>
      <p:sp>
        <p:nvSpPr>
          <p:cNvPr id="114" name="Google Shape;114;p3">
            <a:extLst>
              <a:ext uri="{FF2B5EF4-FFF2-40B4-BE49-F238E27FC236}">
                <a16:creationId xmlns:a16="http://schemas.microsoft.com/office/drawing/2014/main" id="{934DA625-BF6C-F916-3352-C393687F097D}"/>
              </a:ext>
            </a:extLst>
          </p:cNvPr>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sp>
      <p:sp>
        <p:nvSpPr>
          <p:cNvPr id="115" name="Google Shape;115;p3">
            <a:extLst>
              <a:ext uri="{FF2B5EF4-FFF2-40B4-BE49-F238E27FC236}">
                <a16:creationId xmlns:a16="http://schemas.microsoft.com/office/drawing/2014/main" id="{6FE3B14B-298E-BF44-81FC-0A8879284271}"/>
              </a:ext>
            </a:extLst>
          </p:cNvPr>
          <p:cNvSpPr txBox="1"/>
          <p:nvPr/>
        </p:nvSpPr>
        <p:spPr>
          <a:xfrm>
            <a:off x="568608" y="445908"/>
            <a:ext cx="12066054" cy="1015663"/>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Clr>
                <a:srgbClr val="000000"/>
              </a:buClr>
              <a:buSzPts val="6000"/>
              <a:buFont typeface="Arial"/>
              <a:buNone/>
            </a:pPr>
            <a:r>
              <a:rPr lang="en-US" sz="6000" b="1" i="0" u="none" strike="noStrike" cap="none" dirty="0">
                <a:solidFill>
                  <a:srgbClr val="FF0000"/>
                </a:solidFill>
                <a:latin typeface="Poppins"/>
                <a:ea typeface="Poppins"/>
                <a:cs typeface="Poppins"/>
                <a:sym typeface="Poppins"/>
              </a:rPr>
              <a:t>DATA PREPROCESSING </a:t>
            </a:r>
            <a:r>
              <a:rPr lang="en-US" sz="6000" b="1" i="0" u="none" strike="noStrike" cap="none" dirty="0">
                <a:solidFill>
                  <a:srgbClr val="FBF9F1"/>
                </a:solidFill>
                <a:latin typeface="Poppins"/>
                <a:ea typeface="Poppins"/>
                <a:cs typeface="Poppins"/>
                <a:sym typeface="Poppins"/>
              </a:rPr>
              <a:t>DETAILS</a:t>
            </a:r>
            <a:endParaRPr sz="1400" b="0" i="0" u="none" strike="noStrike" cap="none" dirty="0">
              <a:solidFill>
                <a:srgbClr val="000000"/>
              </a:solidFill>
              <a:latin typeface="Arial"/>
              <a:ea typeface="Arial"/>
              <a:cs typeface="Arial"/>
              <a:sym typeface="Arial"/>
            </a:endParaRPr>
          </a:p>
        </p:txBody>
      </p:sp>
      <p:sp>
        <p:nvSpPr>
          <p:cNvPr id="116" name="Google Shape;116;p3">
            <a:extLst>
              <a:ext uri="{FF2B5EF4-FFF2-40B4-BE49-F238E27FC236}">
                <a16:creationId xmlns:a16="http://schemas.microsoft.com/office/drawing/2014/main" id="{76C86750-D6A4-7E32-F88B-F5C3F2AA912B}"/>
              </a:ext>
            </a:extLst>
          </p:cNvPr>
          <p:cNvSpPr txBox="1"/>
          <p:nvPr/>
        </p:nvSpPr>
        <p:spPr>
          <a:xfrm>
            <a:off x="377700" y="1907479"/>
            <a:ext cx="16881600" cy="6647974"/>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US" sz="4800" b="0" i="0" dirty="0">
                <a:solidFill>
                  <a:schemeClr val="bg1"/>
                </a:solidFill>
                <a:effectLst/>
              </a:rPr>
              <a:t>The data preprocessing phase involves extracting text from documents using </a:t>
            </a:r>
            <a:r>
              <a:rPr lang="en-US" sz="4800" b="1" i="0" dirty="0">
                <a:solidFill>
                  <a:schemeClr val="bg1"/>
                </a:solidFill>
                <a:effectLst/>
              </a:rPr>
              <a:t>Tesseract OCR for Optical Character Recognition</a:t>
            </a:r>
            <a:r>
              <a:rPr lang="en-US" sz="4800" b="0" i="0" dirty="0">
                <a:solidFill>
                  <a:schemeClr val="bg1"/>
                </a:solidFill>
                <a:effectLst/>
              </a:rPr>
              <a:t>. PDFs and image files are converted into machine-readable text. Tools such as</a:t>
            </a:r>
            <a:r>
              <a:rPr lang="en-US" sz="4800" b="1" i="0" dirty="0">
                <a:solidFill>
                  <a:schemeClr val="bg1"/>
                </a:solidFill>
                <a:effectLst/>
              </a:rPr>
              <a:t> OpenCV</a:t>
            </a:r>
            <a:r>
              <a:rPr lang="en-US" sz="4800" b="0" i="0" dirty="0">
                <a:solidFill>
                  <a:schemeClr val="bg1"/>
                </a:solidFill>
                <a:effectLst/>
              </a:rPr>
              <a:t> are employed to preprocess images, enhancing clarity and ensuring better OCR accuracy. Steps include noise removal, binarization, and alignment corrections. Metadata, such as file names and timestamps, is also extracted for </a:t>
            </a:r>
            <a:r>
              <a:rPr lang="en-US" sz="4800" b="1" i="0" dirty="0">
                <a:solidFill>
                  <a:schemeClr val="bg1"/>
                </a:solidFill>
                <a:effectLst/>
              </a:rPr>
              <a:t>linking documents to individuals.</a:t>
            </a:r>
            <a:endParaRPr sz="4800" dirty="0">
              <a:solidFill>
                <a:schemeClr val="bg1"/>
              </a:solidFill>
            </a:endParaRPr>
          </a:p>
        </p:txBody>
      </p:sp>
      <p:sp>
        <p:nvSpPr>
          <p:cNvPr id="117" name="Google Shape;117;p3">
            <a:extLst>
              <a:ext uri="{FF2B5EF4-FFF2-40B4-BE49-F238E27FC236}">
                <a16:creationId xmlns:a16="http://schemas.microsoft.com/office/drawing/2014/main" id="{D76CDBA7-D328-80C5-1D7B-46E56590F8B7}"/>
              </a:ext>
            </a:extLst>
          </p:cNvPr>
          <p:cNvSpPr/>
          <p:nvPr/>
        </p:nvSpPr>
        <p:spPr>
          <a:xfrm>
            <a:off x="16373978" y="9173650"/>
            <a:ext cx="1770644" cy="1026973"/>
          </a:xfrm>
          <a:custGeom>
            <a:avLst/>
            <a:gdLst/>
            <a:ahLst/>
            <a:cxnLst/>
            <a:rect l="l" t="t" r="r" b="b"/>
            <a:pathLst>
              <a:path w="1770644" h="1026973" extrusionOk="0">
                <a:moveTo>
                  <a:pt x="0" y="0"/>
                </a:moveTo>
                <a:lnTo>
                  <a:pt x="1770644" y="0"/>
                </a:lnTo>
                <a:lnTo>
                  <a:pt x="1770644" y="1026973"/>
                </a:lnTo>
                <a:lnTo>
                  <a:pt x="0" y="1026973"/>
                </a:lnTo>
                <a:lnTo>
                  <a:pt x="0" y="0"/>
                </a:lnTo>
                <a:close/>
              </a:path>
            </a:pathLst>
          </a:custGeom>
          <a:blipFill rotWithShape="1">
            <a:blip r:embed="rId4">
              <a:alphaModFix/>
            </a:blip>
            <a:stretch>
              <a:fillRect/>
            </a:stretch>
          </a:blipFill>
          <a:ln>
            <a:noFill/>
          </a:ln>
        </p:spPr>
      </p:sp>
    </p:spTree>
    <p:extLst>
      <p:ext uri="{BB962C8B-B14F-4D97-AF65-F5344CB8AC3E}">
        <p14:creationId xmlns:p14="http://schemas.microsoft.com/office/powerpoint/2010/main" val="15420167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
          <a:extLst>
            <a:ext uri="{FF2B5EF4-FFF2-40B4-BE49-F238E27FC236}">
              <a16:creationId xmlns:a16="http://schemas.microsoft.com/office/drawing/2014/main" id="{E6A49778-CA6C-334E-3A53-D6831C3D7788}"/>
            </a:ext>
          </a:extLst>
        </p:cNvPr>
        <p:cNvGrpSpPr/>
        <p:nvPr/>
      </p:nvGrpSpPr>
      <p:grpSpPr>
        <a:xfrm>
          <a:off x="0" y="0"/>
          <a:ext cx="0" cy="0"/>
          <a:chOff x="0" y="0"/>
          <a:chExt cx="0" cy="0"/>
        </a:xfrm>
      </p:grpSpPr>
      <p:sp>
        <p:nvSpPr>
          <p:cNvPr id="114" name="Google Shape;114;p3">
            <a:extLst>
              <a:ext uri="{FF2B5EF4-FFF2-40B4-BE49-F238E27FC236}">
                <a16:creationId xmlns:a16="http://schemas.microsoft.com/office/drawing/2014/main" id="{EE417331-177C-AA1B-BCB2-E19DC8141AAE}"/>
              </a:ext>
            </a:extLst>
          </p:cNvPr>
          <p:cNvSpPr/>
          <p:nvPr/>
        </p:nvSpPr>
        <p:spPr>
          <a:xfrm>
            <a:off x="0" y="-86377"/>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sp>
      <p:sp>
        <p:nvSpPr>
          <p:cNvPr id="115" name="Google Shape;115;p3">
            <a:extLst>
              <a:ext uri="{FF2B5EF4-FFF2-40B4-BE49-F238E27FC236}">
                <a16:creationId xmlns:a16="http://schemas.microsoft.com/office/drawing/2014/main" id="{0856FF8C-8B0C-8B3C-4326-2FC615F39109}"/>
              </a:ext>
            </a:extLst>
          </p:cNvPr>
          <p:cNvSpPr txBox="1"/>
          <p:nvPr/>
        </p:nvSpPr>
        <p:spPr>
          <a:xfrm>
            <a:off x="556252" y="293810"/>
            <a:ext cx="12066054" cy="1015663"/>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Clr>
                <a:srgbClr val="000000"/>
              </a:buClr>
              <a:buSzPts val="6000"/>
              <a:buFont typeface="Arial"/>
              <a:buNone/>
            </a:pPr>
            <a:r>
              <a:rPr lang="en-US" sz="6000" b="1" dirty="0">
                <a:solidFill>
                  <a:srgbClr val="FF0000"/>
                </a:solidFill>
                <a:latin typeface="Poppins"/>
                <a:ea typeface="Poppins"/>
                <a:cs typeface="Poppins"/>
                <a:sym typeface="Poppins"/>
              </a:rPr>
              <a:t>TRAINING THE MODEL</a:t>
            </a:r>
            <a:r>
              <a:rPr lang="en-US" sz="6000" b="1" i="0" u="none" strike="noStrike" cap="none" dirty="0">
                <a:solidFill>
                  <a:srgbClr val="FBF9F1"/>
                </a:solidFill>
                <a:latin typeface="Poppins"/>
                <a:ea typeface="Poppins"/>
                <a:cs typeface="Poppins"/>
                <a:sym typeface="Poppins"/>
              </a:rPr>
              <a:t> </a:t>
            </a:r>
            <a:endParaRPr sz="1400" b="0" i="0" u="none" strike="noStrike" cap="none" dirty="0">
              <a:solidFill>
                <a:srgbClr val="000000"/>
              </a:solidFill>
              <a:latin typeface="Arial"/>
              <a:ea typeface="Arial"/>
              <a:cs typeface="Arial"/>
              <a:sym typeface="Arial"/>
            </a:endParaRPr>
          </a:p>
        </p:txBody>
      </p:sp>
      <p:sp>
        <p:nvSpPr>
          <p:cNvPr id="116" name="Google Shape;116;p3">
            <a:extLst>
              <a:ext uri="{FF2B5EF4-FFF2-40B4-BE49-F238E27FC236}">
                <a16:creationId xmlns:a16="http://schemas.microsoft.com/office/drawing/2014/main" id="{8438A7E7-3FF3-4599-FA9D-7FDE1EA9BD1B}"/>
              </a:ext>
            </a:extLst>
          </p:cNvPr>
          <p:cNvSpPr txBox="1"/>
          <p:nvPr/>
        </p:nvSpPr>
        <p:spPr>
          <a:xfrm>
            <a:off x="353201" y="1641475"/>
            <a:ext cx="16881600" cy="747897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US" sz="5400" b="0" i="0" dirty="0">
                <a:solidFill>
                  <a:schemeClr val="bg1"/>
                </a:solidFill>
                <a:effectLst/>
              </a:rPr>
              <a:t>Machine learning models are trained to classify documents into categories. The pipeline employs Transformer-based models like </a:t>
            </a:r>
            <a:r>
              <a:rPr lang="en-US" sz="5400" b="1" i="0" dirty="0">
                <a:solidFill>
                  <a:schemeClr val="bg1"/>
                </a:solidFill>
                <a:effectLst/>
              </a:rPr>
              <a:t>BERT or </a:t>
            </a:r>
            <a:r>
              <a:rPr lang="en-US" sz="5400" b="1" i="0" dirty="0" err="1">
                <a:solidFill>
                  <a:schemeClr val="bg1"/>
                </a:solidFill>
                <a:effectLst/>
              </a:rPr>
              <a:t>RoBERTa</a:t>
            </a:r>
            <a:r>
              <a:rPr lang="en-US" sz="5400" b="0" i="0" dirty="0">
                <a:solidFill>
                  <a:schemeClr val="bg1"/>
                </a:solidFill>
                <a:effectLst/>
              </a:rPr>
              <a:t> for text classification tasks. </a:t>
            </a:r>
            <a:r>
              <a:rPr lang="en-US" sz="5400" b="1" i="0" dirty="0">
                <a:solidFill>
                  <a:schemeClr val="bg1"/>
                </a:solidFill>
                <a:effectLst/>
              </a:rPr>
              <a:t>Pre-trained models are fine-tuned on labeled datasets</a:t>
            </a:r>
            <a:r>
              <a:rPr lang="en-US" sz="5400" b="0" i="0" dirty="0">
                <a:solidFill>
                  <a:schemeClr val="bg1"/>
                </a:solidFill>
                <a:effectLst/>
              </a:rPr>
              <a:t> to detect specific document types and extract key features, such as names, addresses, and financial details. Image classification models, such as </a:t>
            </a:r>
            <a:r>
              <a:rPr lang="en-US" sz="5400" b="1" i="0" dirty="0" err="1">
                <a:solidFill>
                  <a:schemeClr val="bg1"/>
                </a:solidFill>
                <a:effectLst/>
              </a:rPr>
              <a:t>ResNet</a:t>
            </a:r>
            <a:r>
              <a:rPr lang="en-US" sz="5400" b="1" i="0" dirty="0">
                <a:solidFill>
                  <a:schemeClr val="bg1"/>
                </a:solidFill>
                <a:effectLst/>
              </a:rPr>
              <a:t> or </a:t>
            </a:r>
            <a:r>
              <a:rPr lang="en-US" sz="5400" b="1" i="0" dirty="0" err="1">
                <a:solidFill>
                  <a:schemeClr val="bg1"/>
                </a:solidFill>
                <a:effectLst/>
              </a:rPr>
              <a:t>MobileNet</a:t>
            </a:r>
            <a:r>
              <a:rPr lang="en-US" sz="5400" b="0" i="0" dirty="0">
                <a:solidFill>
                  <a:schemeClr val="bg1"/>
                </a:solidFill>
                <a:effectLst/>
              </a:rPr>
              <a:t>, are used to validate image-based </a:t>
            </a:r>
            <a:r>
              <a:rPr lang="en-US" sz="5400" b="1" i="0" dirty="0">
                <a:solidFill>
                  <a:schemeClr val="bg1"/>
                </a:solidFill>
                <a:effectLst/>
              </a:rPr>
              <a:t>documents like IDs</a:t>
            </a:r>
            <a:r>
              <a:rPr lang="en-US" sz="5400" b="0" i="0" dirty="0">
                <a:solidFill>
                  <a:schemeClr val="bg1"/>
                </a:solidFill>
                <a:effectLst/>
              </a:rPr>
              <a:t>.</a:t>
            </a:r>
            <a:endParaRPr sz="5400" dirty="0">
              <a:solidFill>
                <a:schemeClr val="bg1"/>
              </a:solidFill>
            </a:endParaRPr>
          </a:p>
        </p:txBody>
      </p:sp>
      <p:sp>
        <p:nvSpPr>
          <p:cNvPr id="117" name="Google Shape;117;p3">
            <a:extLst>
              <a:ext uri="{FF2B5EF4-FFF2-40B4-BE49-F238E27FC236}">
                <a16:creationId xmlns:a16="http://schemas.microsoft.com/office/drawing/2014/main" id="{5F92B4FB-35A3-D867-355A-B39089479ED7}"/>
              </a:ext>
            </a:extLst>
          </p:cNvPr>
          <p:cNvSpPr/>
          <p:nvPr/>
        </p:nvSpPr>
        <p:spPr>
          <a:xfrm>
            <a:off x="16373978" y="9173650"/>
            <a:ext cx="1770644" cy="1026973"/>
          </a:xfrm>
          <a:custGeom>
            <a:avLst/>
            <a:gdLst/>
            <a:ahLst/>
            <a:cxnLst/>
            <a:rect l="l" t="t" r="r" b="b"/>
            <a:pathLst>
              <a:path w="1770644" h="1026973" extrusionOk="0">
                <a:moveTo>
                  <a:pt x="0" y="0"/>
                </a:moveTo>
                <a:lnTo>
                  <a:pt x="1770644" y="0"/>
                </a:lnTo>
                <a:lnTo>
                  <a:pt x="1770644" y="1026973"/>
                </a:lnTo>
                <a:lnTo>
                  <a:pt x="0" y="1026973"/>
                </a:lnTo>
                <a:lnTo>
                  <a:pt x="0" y="0"/>
                </a:lnTo>
                <a:close/>
              </a:path>
            </a:pathLst>
          </a:custGeom>
          <a:blipFill rotWithShape="1">
            <a:blip r:embed="rId4">
              <a:alphaModFix/>
            </a:blip>
            <a:stretch>
              <a:fillRect/>
            </a:stretch>
          </a:blipFill>
          <a:ln>
            <a:noFill/>
          </a:ln>
        </p:spPr>
      </p:sp>
    </p:spTree>
    <p:extLst>
      <p:ext uri="{BB962C8B-B14F-4D97-AF65-F5344CB8AC3E}">
        <p14:creationId xmlns:p14="http://schemas.microsoft.com/office/powerpoint/2010/main" val="7709220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
          <a:extLst>
            <a:ext uri="{FF2B5EF4-FFF2-40B4-BE49-F238E27FC236}">
              <a16:creationId xmlns:a16="http://schemas.microsoft.com/office/drawing/2014/main" id="{D9B4A8BA-4F3C-BD99-C1DD-D639862345BA}"/>
            </a:ext>
          </a:extLst>
        </p:cNvPr>
        <p:cNvGrpSpPr/>
        <p:nvPr/>
      </p:nvGrpSpPr>
      <p:grpSpPr>
        <a:xfrm>
          <a:off x="0" y="0"/>
          <a:ext cx="0" cy="0"/>
          <a:chOff x="0" y="0"/>
          <a:chExt cx="0" cy="0"/>
        </a:xfrm>
      </p:grpSpPr>
      <p:sp>
        <p:nvSpPr>
          <p:cNvPr id="114" name="Google Shape;114;p3">
            <a:extLst>
              <a:ext uri="{FF2B5EF4-FFF2-40B4-BE49-F238E27FC236}">
                <a16:creationId xmlns:a16="http://schemas.microsoft.com/office/drawing/2014/main" id="{0E1591F1-2D1D-26B0-3382-BD7FC47612D1}"/>
              </a:ext>
            </a:extLst>
          </p:cNvPr>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sp>
      <p:sp>
        <p:nvSpPr>
          <p:cNvPr id="115" name="Google Shape;115;p3">
            <a:extLst>
              <a:ext uri="{FF2B5EF4-FFF2-40B4-BE49-F238E27FC236}">
                <a16:creationId xmlns:a16="http://schemas.microsoft.com/office/drawing/2014/main" id="{CF299CB6-7F91-4D34-CD10-25B571D8DBA6}"/>
              </a:ext>
            </a:extLst>
          </p:cNvPr>
          <p:cNvSpPr txBox="1"/>
          <p:nvPr/>
        </p:nvSpPr>
        <p:spPr>
          <a:xfrm>
            <a:off x="543896" y="401225"/>
            <a:ext cx="12066054" cy="1015663"/>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Clr>
                <a:srgbClr val="000000"/>
              </a:buClr>
              <a:buSzPts val="6000"/>
              <a:buFont typeface="Arial"/>
              <a:buNone/>
            </a:pPr>
            <a:r>
              <a:rPr lang="en-US" sz="6000" b="1" dirty="0">
                <a:solidFill>
                  <a:srgbClr val="FF0000"/>
                </a:solidFill>
                <a:latin typeface="Poppins"/>
                <a:cs typeface="Poppins"/>
                <a:sym typeface="Poppins"/>
              </a:rPr>
              <a:t>EVALUATING DETAILS</a:t>
            </a:r>
            <a:endParaRPr sz="1400" b="0" i="0" u="none" strike="noStrike" cap="none" dirty="0">
              <a:solidFill>
                <a:srgbClr val="000000"/>
              </a:solidFill>
              <a:latin typeface="Arial"/>
              <a:ea typeface="Arial"/>
              <a:cs typeface="Arial"/>
              <a:sym typeface="Arial"/>
            </a:endParaRPr>
          </a:p>
        </p:txBody>
      </p:sp>
      <p:sp>
        <p:nvSpPr>
          <p:cNvPr id="116" name="Google Shape;116;p3">
            <a:extLst>
              <a:ext uri="{FF2B5EF4-FFF2-40B4-BE49-F238E27FC236}">
                <a16:creationId xmlns:a16="http://schemas.microsoft.com/office/drawing/2014/main" id="{5EEFAED5-0483-227F-1D9C-3DC30F66ED68}"/>
              </a:ext>
            </a:extLst>
          </p:cNvPr>
          <p:cNvSpPr txBox="1"/>
          <p:nvPr/>
        </p:nvSpPr>
        <p:spPr>
          <a:xfrm>
            <a:off x="427127" y="2333454"/>
            <a:ext cx="16881600" cy="5816977"/>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US" sz="5400" b="0" i="0" dirty="0">
                <a:solidFill>
                  <a:schemeClr val="bg1"/>
                </a:solidFill>
                <a:effectLst/>
              </a:rPr>
              <a:t>The trained models are evaluated using metrics such as </a:t>
            </a:r>
            <a:r>
              <a:rPr lang="en-US" sz="5400" b="1" i="0" dirty="0">
                <a:solidFill>
                  <a:schemeClr val="bg1"/>
                </a:solidFill>
                <a:effectLst/>
              </a:rPr>
              <a:t>accuracy, precision, recall, and F1-score</a:t>
            </a:r>
            <a:r>
              <a:rPr lang="en-US" sz="5400" b="0" i="0" dirty="0">
                <a:solidFill>
                  <a:schemeClr val="bg1"/>
                </a:solidFill>
                <a:effectLst/>
              </a:rPr>
              <a:t>. A test dataset containing diverse document types is used to simulate real-world scenarios. Errors are analyzed to identify common </a:t>
            </a:r>
            <a:r>
              <a:rPr lang="en-US" sz="5400" b="1" i="0" dirty="0">
                <a:solidFill>
                  <a:schemeClr val="bg1"/>
                </a:solidFill>
                <a:effectLst/>
              </a:rPr>
              <a:t>misclassifications or missed entities.</a:t>
            </a:r>
            <a:r>
              <a:rPr lang="en-US" sz="5400" b="0" i="0" dirty="0">
                <a:solidFill>
                  <a:schemeClr val="bg1"/>
                </a:solidFill>
                <a:effectLst/>
              </a:rPr>
              <a:t> This step ensures that the models generalize well across unseen data and </a:t>
            </a:r>
            <a:r>
              <a:rPr lang="en-US" sz="5400" b="1" i="0" dirty="0">
                <a:solidFill>
                  <a:schemeClr val="bg1"/>
                </a:solidFill>
                <a:effectLst/>
              </a:rPr>
              <a:t>maintain high reliabilit</a:t>
            </a:r>
            <a:r>
              <a:rPr lang="en-US" sz="5400" b="0" i="0" dirty="0">
                <a:solidFill>
                  <a:schemeClr val="bg1"/>
                </a:solidFill>
                <a:effectLst/>
              </a:rPr>
              <a:t>y.</a:t>
            </a:r>
            <a:endParaRPr sz="5400" dirty="0">
              <a:solidFill>
                <a:schemeClr val="bg1"/>
              </a:solidFill>
            </a:endParaRPr>
          </a:p>
        </p:txBody>
      </p:sp>
      <p:sp>
        <p:nvSpPr>
          <p:cNvPr id="117" name="Google Shape;117;p3">
            <a:extLst>
              <a:ext uri="{FF2B5EF4-FFF2-40B4-BE49-F238E27FC236}">
                <a16:creationId xmlns:a16="http://schemas.microsoft.com/office/drawing/2014/main" id="{C18B448A-FF23-CB77-FFAA-66AD55BC3DE6}"/>
              </a:ext>
            </a:extLst>
          </p:cNvPr>
          <p:cNvSpPr/>
          <p:nvPr/>
        </p:nvSpPr>
        <p:spPr>
          <a:xfrm>
            <a:off x="16373978" y="9173650"/>
            <a:ext cx="1770644" cy="1026973"/>
          </a:xfrm>
          <a:custGeom>
            <a:avLst/>
            <a:gdLst/>
            <a:ahLst/>
            <a:cxnLst/>
            <a:rect l="l" t="t" r="r" b="b"/>
            <a:pathLst>
              <a:path w="1770644" h="1026973" extrusionOk="0">
                <a:moveTo>
                  <a:pt x="0" y="0"/>
                </a:moveTo>
                <a:lnTo>
                  <a:pt x="1770644" y="0"/>
                </a:lnTo>
                <a:lnTo>
                  <a:pt x="1770644" y="1026973"/>
                </a:lnTo>
                <a:lnTo>
                  <a:pt x="0" y="1026973"/>
                </a:lnTo>
                <a:lnTo>
                  <a:pt x="0" y="0"/>
                </a:lnTo>
                <a:close/>
              </a:path>
            </a:pathLst>
          </a:custGeom>
          <a:blipFill rotWithShape="1">
            <a:blip r:embed="rId4">
              <a:alphaModFix/>
            </a:blip>
            <a:stretch>
              <a:fillRect/>
            </a:stretch>
          </a:blipFill>
          <a:ln>
            <a:noFill/>
          </a:ln>
        </p:spPr>
      </p:sp>
    </p:spTree>
    <p:extLst>
      <p:ext uri="{BB962C8B-B14F-4D97-AF65-F5344CB8AC3E}">
        <p14:creationId xmlns:p14="http://schemas.microsoft.com/office/powerpoint/2010/main" val="25534803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3">
          <a:extLst>
            <a:ext uri="{FF2B5EF4-FFF2-40B4-BE49-F238E27FC236}">
              <a16:creationId xmlns:a16="http://schemas.microsoft.com/office/drawing/2014/main" id="{1138B743-F6CB-39A8-1FE9-39CD0EA47A98}"/>
            </a:ext>
          </a:extLst>
        </p:cNvPr>
        <p:cNvGrpSpPr/>
        <p:nvPr/>
      </p:nvGrpSpPr>
      <p:grpSpPr>
        <a:xfrm>
          <a:off x="0" y="0"/>
          <a:ext cx="0" cy="0"/>
          <a:chOff x="0" y="0"/>
          <a:chExt cx="0" cy="0"/>
        </a:xfrm>
      </p:grpSpPr>
      <p:sp>
        <p:nvSpPr>
          <p:cNvPr id="114" name="Google Shape;114;p3">
            <a:extLst>
              <a:ext uri="{FF2B5EF4-FFF2-40B4-BE49-F238E27FC236}">
                <a16:creationId xmlns:a16="http://schemas.microsoft.com/office/drawing/2014/main" id="{91F81C3E-FDB3-A8E2-E72B-D19FC7B46311}"/>
              </a:ext>
            </a:extLst>
          </p:cNvPr>
          <p:cNvSpPr/>
          <p:nvPr/>
        </p:nvSpPr>
        <p:spPr>
          <a:xfrm>
            <a:off x="0" y="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sp>
      <p:sp>
        <p:nvSpPr>
          <p:cNvPr id="115" name="Google Shape;115;p3">
            <a:extLst>
              <a:ext uri="{FF2B5EF4-FFF2-40B4-BE49-F238E27FC236}">
                <a16:creationId xmlns:a16="http://schemas.microsoft.com/office/drawing/2014/main" id="{5AD7F582-7584-81A1-4C55-4A3C1B1863DA}"/>
              </a:ext>
            </a:extLst>
          </p:cNvPr>
          <p:cNvSpPr txBox="1"/>
          <p:nvPr/>
        </p:nvSpPr>
        <p:spPr>
          <a:xfrm>
            <a:off x="612478" y="439893"/>
            <a:ext cx="12066054" cy="1015663"/>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Clr>
                <a:srgbClr val="000000"/>
              </a:buClr>
              <a:buSzPts val="6000"/>
              <a:buFont typeface="Arial"/>
              <a:buNone/>
            </a:pPr>
            <a:r>
              <a:rPr lang="en-US" sz="6000" b="1" dirty="0">
                <a:solidFill>
                  <a:srgbClr val="FF0000"/>
                </a:solidFill>
                <a:latin typeface="Poppins"/>
                <a:cs typeface="Poppins"/>
                <a:sym typeface="Poppins"/>
              </a:rPr>
              <a:t>CONCLUSION</a:t>
            </a:r>
            <a:endParaRPr sz="1400" b="0" i="0" u="none" strike="noStrike" cap="none" dirty="0">
              <a:solidFill>
                <a:srgbClr val="000000"/>
              </a:solidFill>
              <a:latin typeface="Arial"/>
              <a:ea typeface="Arial"/>
              <a:cs typeface="Arial"/>
              <a:sym typeface="Arial"/>
            </a:endParaRPr>
          </a:p>
        </p:txBody>
      </p:sp>
      <p:sp>
        <p:nvSpPr>
          <p:cNvPr id="116" name="Google Shape;116;p3">
            <a:extLst>
              <a:ext uri="{FF2B5EF4-FFF2-40B4-BE49-F238E27FC236}">
                <a16:creationId xmlns:a16="http://schemas.microsoft.com/office/drawing/2014/main" id="{70A977C6-CFAF-B250-8A68-ADB21B285DF0}"/>
              </a:ext>
            </a:extLst>
          </p:cNvPr>
          <p:cNvSpPr txBox="1"/>
          <p:nvPr/>
        </p:nvSpPr>
        <p:spPr>
          <a:xfrm>
            <a:off x="612478" y="2235011"/>
            <a:ext cx="16881600" cy="5816977"/>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US" sz="5400" b="0" i="0" dirty="0">
                <a:solidFill>
                  <a:schemeClr val="bg1"/>
                </a:solidFill>
                <a:effectLst/>
              </a:rPr>
              <a:t>This solution will streamline Appian Credit Union’s document processing workflow, </a:t>
            </a:r>
            <a:r>
              <a:rPr lang="en-US" sz="5400" b="1" i="0" dirty="0">
                <a:solidFill>
                  <a:schemeClr val="bg1"/>
                </a:solidFill>
                <a:effectLst/>
              </a:rPr>
              <a:t>enhancing productivity and customer satisfaction</a:t>
            </a:r>
            <a:r>
              <a:rPr lang="en-US" sz="5400" b="0" i="0" dirty="0">
                <a:solidFill>
                  <a:schemeClr val="bg1"/>
                </a:solidFill>
                <a:effectLst/>
              </a:rPr>
              <a:t>. The robust pipeline, integrating advanced tools and models, ensures accurate categorization and summarization, laying a </a:t>
            </a:r>
            <a:r>
              <a:rPr lang="en-US" sz="5400" b="1" i="0" dirty="0">
                <a:solidFill>
                  <a:schemeClr val="bg1"/>
                </a:solidFill>
                <a:effectLst/>
              </a:rPr>
              <a:t>foundation for scalability</a:t>
            </a:r>
            <a:r>
              <a:rPr lang="en-US" sz="5400" b="0" i="0" dirty="0">
                <a:solidFill>
                  <a:schemeClr val="bg1"/>
                </a:solidFill>
                <a:effectLst/>
              </a:rPr>
              <a:t> and innovation in document management systems.</a:t>
            </a:r>
            <a:endParaRPr lang="en-US" sz="5400" dirty="0">
              <a:solidFill>
                <a:schemeClr val="bg1"/>
              </a:solidFill>
            </a:endParaRPr>
          </a:p>
        </p:txBody>
      </p:sp>
      <p:sp>
        <p:nvSpPr>
          <p:cNvPr id="117" name="Google Shape;117;p3">
            <a:extLst>
              <a:ext uri="{FF2B5EF4-FFF2-40B4-BE49-F238E27FC236}">
                <a16:creationId xmlns:a16="http://schemas.microsoft.com/office/drawing/2014/main" id="{550EA5F4-188B-BE2A-1ED8-1DC6FEC61415}"/>
              </a:ext>
            </a:extLst>
          </p:cNvPr>
          <p:cNvSpPr/>
          <p:nvPr/>
        </p:nvSpPr>
        <p:spPr>
          <a:xfrm>
            <a:off x="16373978" y="9173650"/>
            <a:ext cx="1770644" cy="1026973"/>
          </a:xfrm>
          <a:custGeom>
            <a:avLst/>
            <a:gdLst/>
            <a:ahLst/>
            <a:cxnLst/>
            <a:rect l="l" t="t" r="r" b="b"/>
            <a:pathLst>
              <a:path w="1770644" h="1026973" extrusionOk="0">
                <a:moveTo>
                  <a:pt x="0" y="0"/>
                </a:moveTo>
                <a:lnTo>
                  <a:pt x="1770644" y="0"/>
                </a:lnTo>
                <a:lnTo>
                  <a:pt x="1770644" y="1026973"/>
                </a:lnTo>
                <a:lnTo>
                  <a:pt x="0" y="1026973"/>
                </a:lnTo>
                <a:lnTo>
                  <a:pt x="0" y="0"/>
                </a:lnTo>
                <a:close/>
              </a:path>
            </a:pathLst>
          </a:custGeom>
          <a:blipFill rotWithShape="1">
            <a:blip r:embed="rId4">
              <a:alphaModFix/>
            </a:blip>
            <a:stretch>
              <a:fillRect/>
            </a:stretch>
          </a:blipFill>
          <a:ln>
            <a:noFill/>
          </a:ln>
        </p:spPr>
      </p:sp>
    </p:spTree>
    <p:extLst>
      <p:ext uri="{BB962C8B-B14F-4D97-AF65-F5344CB8AC3E}">
        <p14:creationId xmlns:p14="http://schemas.microsoft.com/office/powerpoint/2010/main" val="32371296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4"/>
          <p:cNvSpPr/>
          <p:nvPr/>
        </p:nvSpPr>
        <p:spPr>
          <a:xfrm>
            <a:off x="0" y="-12236"/>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txBody>
          <a:bodyPr/>
          <a:lstStyle/>
          <a:p>
            <a:endParaRPr lang="en-SG" dirty="0"/>
          </a:p>
        </p:txBody>
      </p:sp>
      <p:sp>
        <p:nvSpPr>
          <p:cNvPr id="124" name="Google Shape;124;p4"/>
          <p:cNvSpPr txBox="1"/>
          <p:nvPr/>
        </p:nvSpPr>
        <p:spPr>
          <a:xfrm>
            <a:off x="475297" y="273845"/>
            <a:ext cx="12066054" cy="1015663"/>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Clr>
                <a:srgbClr val="000000"/>
              </a:buClr>
              <a:buSzPts val="6000"/>
              <a:buFont typeface="Arial"/>
              <a:buNone/>
            </a:pPr>
            <a:r>
              <a:rPr lang="en-US" sz="6000" b="1" dirty="0">
                <a:solidFill>
                  <a:srgbClr val="FF0000"/>
                </a:solidFill>
                <a:latin typeface="Poppins"/>
                <a:cs typeface="Poppins"/>
                <a:sym typeface="Poppins"/>
              </a:rPr>
              <a:t>FLOWCHART</a:t>
            </a:r>
            <a:endParaRPr sz="1400" b="0" i="0" u="none" strike="noStrike" cap="none" dirty="0">
              <a:solidFill>
                <a:srgbClr val="000000"/>
              </a:solidFill>
              <a:latin typeface="Arial"/>
              <a:ea typeface="Arial"/>
              <a:cs typeface="Arial"/>
              <a:sym typeface="Arial"/>
            </a:endParaRPr>
          </a:p>
        </p:txBody>
      </p:sp>
      <p:pic>
        <p:nvPicPr>
          <p:cNvPr id="4" name="Picture 3">
            <a:extLst>
              <a:ext uri="{FF2B5EF4-FFF2-40B4-BE49-F238E27FC236}">
                <a16:creationId xmlns:a16="http://schemas.microsoft.com/office/drawing/2014/main" id="{E2D31531-F57D-604D-0F3B-F835C998B4CA}"/>
              </a:ext>
            </a:extLst>
          </p:cNvPr>
          <p:cNvPicPr>
            <a:picLocks noChangeAspect="1"/>
          </p:cNvPicPr>
          <p:nvPr/>
        </p:nvPicPr>
        <p:blipFill>
          <a:blip r:embed="rId4"/>
          <a:stretch>
            <a:fillRect/>
          </a:stretch>
        </p:blipFill>
        <p:spPr>
          <a:xfrm>
            <a:off x="475297" y="1531848"/>
            <a:ext cx="10649881" cy="7421011"/>
          </a:xfrm>
          <a:prstGeom prst="rect">
            <a:avLst/>
          </a:prstGeom>
        </p:spPr>
      </p:pic>
      <p:pic>
        <p:nvPicPr>
          <p:cNvPr id="6" name="Picture 5">
            <a:extLst>
              <a:ext uri="{FF2B5EF4-FFF2-40B4-BE49-F238E27FC236}">
                <a16:creationId xmlns:a16="http://schemas.microsoft.com/office/drawing/2014/main" id="{B39EADC1-9DC7-C151-8162-D457F041736D}"/>
              </a:ext>
            </a:extLst>
          </p:cNvPr>
          <p:cNvPicPr>
            <a:picLocks noChangeAspect="1"/>
          </p:cNvPicPr>
          <p:nvPr/>
        </p:nvPicPr>
        <p:blipFill>
          <a:blip r:embed="rId5"/>
          <a:stretch>
            <a:fillRect/>
          </a:stretch>
        </p:blipFill>
        <p:spPr>
          <a:xfrm>
            <a:off x="11808916" y="781677"/>
            <a:ext cx="5165152" cy="8526065"/>
          </a:xfrm>
          <a:prstGeom prst="rect">
            <a:avLst/>
          </a:prstGeom>
        </p:spPr>
      </p:pic>
      <p:sp>
        <p:nvSpPr>
          <p:cNvPr id="7" name="TextBox 6">
            <a:extLst>
              <a:ext uri="{FF2B5EF4-FFF2-40B4-BE49-F238E27FC236}">
                <a16:creationId xmlns:a16="http://schemas.microsoft.com/office/drawing/2014/main" id="{B3848026-2CE3-ADDF-CF51-0105FD42AC60}"/>
              </a:ext>
            </a:extLst>
          </p:cNvPr>
          <p:cNvSpPr txBox="1"/>
          <p:nvPr/>
        </p:nvSpPr>
        <p:spPr>
          <a:xfrm>
            <a:off x="12459837" y="12236"/>
            <a:ext cx="3781796" cy="769441"/>
          </a:xfrm>
          <a:prstGeom prst="rect">
            <a:avLst/>
          </a:prstGeom>
          <a:noFill/>
        </p:spPr>
        <p:txBody>
          <a:bodyPr wrap="square" rtlCol="0">
            <a:spAutoFit/>
          </a:bodyPr>
          <a:lstStyle/>
          <a:p>
            <a:r>
              <a:rPr lang="en-SG" sz="4400" dirty="0">
                <a:solidFill>
                  <a:schemeClr val="bg1"/>
                </a:solidFill>
                <a:latin typeface="Adobe Heiti Std R" panose="020B0400000000000000" pitchFamily="34" charset="-128"/>
                <a:ea typeface="Adobe Heiti Std R" panose="020B0400000000000000" pitchFamily="34" charset="-128"/>
              </a:rPr>
              <a:t>LLM MODEL</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5"/>
          <p:cNvSpPr/>
          <p:nvPr/>
        </p:nvSpPr>
        <p:spPr>
          <a:xfrm>
            <a:off x="0" y="-86377"/>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sp>
      <p:sp>
        <p:nvSpPr>
          <p:cNvPr id="131" name="Google Shape;131;p5"/>
          <p:cNvSpPr txBox="1"/>
          <p:nvPr/>
        </p:nvSpPr>
        <p:spPr>
          <a:xfrm>
            <a:off x="443349" y="427745"/>
            <a:ext cx="6251592" cy="923925"/>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Clr>
                <a:srgbClr val="000000"/>
              </a:buClr>
              <a:buSzPts val="6000"/>
              <a:buFont typeface="Arial"/>
              <a:buNone/>
            </a:pPr>
            <a:r>
              <a:rPr lang="en-US" sz="6000" b="1" i="0" u="none" strike="noStrike" cap="none">
                <a:solidFill>
                  <a:srgbClr val="FF0000"/>
                </a:solidFill>
                <a:latin typeface="Poppins"/>
                <a:ea typeface="Poppins"/>
                <a:cs typeface="Poppins"/>
                <a:sym typeface="Poppins"/>
              </a:rPr>
              <a:t>TEAM</a:t>
            </a:r>
            <a:r>
              <a:rPr lang="en-US" sz="6000" b="1" i="0" u="none" strike="noStrike" cap="none">
                <a:solidFill>
                  <a:srgbClr val="FBF9F1"/>
                </a:solidFill>
                <a:latin typeface="Poppins"/>
                <a:ea typeface="Poppins"/>
                <a:cs typeface="Poppins"/>
                <a:sym typeface="Poppins"/>
              </a:rPr>
              <a:t> DETAILS</a:t>
            </a:r>
            <a:endParaRPr sz="1400" b="0" i="0" u="none" strike="noStrike" cap="none">
              <a:solidFill>
                <a:srgbClr val="000000"/>
              </a:solidFill>
              <a:latin typeface="Arial"/>
              <a:ea typeface="Arial"/>
              <a:cs typeface="Arial"/>
              <a:sym typeface="Arial"/>
            </a:endParaRPr>
          </a:p>
        </p:txBody>
      </p:sp>
      <p:sp>
        <p:nvSpPr>
          <p:cNvPr id="132" name="Google Shape;132;p5"/>
          <p:cNvSpPr txBox="1"/>
          <p:nvPr/>
        </p:nvSpPr>
        <p:spPr>
          <a:xfrm>
            <a:off x="443349" y="2513605"/>
            <a:ext cx="5529300" cy="492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Clr>
                <a:srgbClr val="000000"/>
              </a:buClr>
              <a:buSzPts val="3200"/>
              <a:buFont typeface="Arial"/>
              <a:buNone/>
            </a:pPr>
            <a:r>
              <a:rPr lang="en-US" sz="3200" b="0" i="0" u="none" strike="noStrike" cap="none">
                <a:solidFill>
                  <a:srgbClr val="E5E1DA"/>
                </a:solidFill>
                <a:latin typeface="Poppins"/>
                <a:ea typeface="Poppins"/>
                <a:cs typeface="Poppins"/>
                <a:sym typeface="Poppins"/>
              </a:rPr>
              <a:t>Student ID: 231ME322</a:t>
            </a:r>
            <a:endParaRPr sz="1400" b="0" i="0" u="none" strike="noStrike" cap="none">
              <a:solidFill>
                <a:srgbClr val="000000"/>
              </a:solidFill>
              <a:latin typeface="Arial"/>
              <a:ea typeface="Arial"/>
              <a:cs typeface="Arial"/>
              <a:sym typeface="Arial"/>
            </a:endParaRPr>
          </a:p>
        </p:txBody>
      </p:sp>
      <p:sp>
        <p:nvSpPr>
          <p:cNvPr id="133" name="Google Shape;133;p5"/>
          <p:cNvSpPr txBox="1"/>
          <p:nvPr/>
        </p:nvSpPr>
        <p:spPr>
          <a:xfrm>
            <a:off x="443352" y="3129250"/>
            <a:ext cx="15930600" cy="68942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Clr>
                <a:srgbClr val="000000"/>
              </a:buClr>
              <a:buSzPts val="3200"/>
              <a:buFont typeface="Arial"/>
              <a:buNone/>
            </a:pPr>
            <a:r>
              <a:rPr lang="en-US" sz="3200" b="0" i="0" u="none" strike="noStrike" cap="none" dirty="0">
                <a:solidFill>
                  <a:srgbClr val="E5E1DA"/>
                </a:solidFill>
                <a:latin typeface="Poppins"/>
                <a:ea typeface="Poppins"/>
                <a:cs typeface="Poppins"/>
                <a:sym typeface="Poppins"/>
              </a:rPr>
              <a:t>Institution Name:</a:t>
            </a:r>
            <a:r>
              <a:rPr lang="en-US" sz="3200" dirty="0">
                <a:solidFill>
                  <a:srgbClr val="E5E1DA"/>
                </a:solidFill>
                <a:latin typeface="Poppins"/>
                <a:ea typeface="Poppins"/>
                <a:cs typeface="Poppins"/>
                <a:sym typeface="Poppins"/>
              </a:rPr>
              <a:t> National Institute of Technology Karnataka, </a:t>
            </a:r>
            <a:r>
              <a:rPr lang="en-US" sz="3200" dirty="0" err="1">
                <a:solidFill>
                  <a:srgbClr val="E5E1DA"/>
                </a:solidFill>
                <a:latin typeface="Poppins"/>
                <a:ea typeface="Poppins"/>
                <a:cs typeface="Poppins"/>
                <a:sym typeface="Poppins"/>
              </a:rPr>
              <a:t>Surathkal</a:t>
            </a:r>
            <a:endParaRPr sz="1400" b="0" i="0" u="none" strike="noStrike" cap="none" dirty="0">
              <a:solidFill>
                <a:srgbClr val="000000"/>
              </a:solidFill>
              <a:latin typeface="Arial"/>
              <a:ea typeface="Arial"/>
              <a:cs typeface="Arial"/>
              <a:sym typeface="Arial"/>
            </a:endParaRPr>
          </a:p>
        </p:txBody>
      </p:sp>
      <p:sp>
        <p:nvSpPr>
          <p:cNvPr id="134" name="Google Shape;134;p5"/>
          <p:cNvSpPr txBox="1"/>
          <p:nvPr/>
        </p:nvSpPr>
        <p:spPr>
          <a:xfrm>
            <a:off x="443349" y="3744885"/>
            <a:ext cx="5529300" cy="492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Clr>
                <a:srgbClr val="000000"/>
              </a:buClr>
              <a:buSzPts val="3200"/>
              <a:buFont typeface="Arial"/>
              <a:buNone/>
            </a:pPr>
            <a:r>
              <a:rPr lang="en-US" sz="3200" b="0" i="0" u="none" strike="noStrike" cap="none">
                <a:solidFill>
                  <a:srgbClr val="E5E1DA"/>
                </a:solidFill>
                <a:latin typeface="Poppins"/>
                <a:ea typeface="Poppins"/>
                <a:cs typeface="Poppins"/>
                <a:sym typeface="Poppins"/>
              </a:rPr>
              <a:t>Phone Number: 8497010516</a:t>
            </a:r>
            <a:endParaRPr sz="1400" b="0" i="0" u="none" strike="noStrike" cap="none">
              <a:solidFill>
                <a:srgbClr val="000000"/>
              </a:solidFill>
              <a:latin typeface="Arial"/>
              <a:ea typeface="Arial"/>
              <a:cs typeface="Arial"/>
              <a:sym typeface="Arial"/>
            </a:endParaRPr>
          </a:p>
        </p:txBody>
      </p:sp>
      <p:sp>
        <p:nvSpPr>
          <p:cNvPr id="135" name="Google Shape;135;p5"/>
          <p:cNvSpPr txBox="1"/>
          <p:nvPr/>
        </p:nvSpPr>
        <p:spPr>
          <a:xfrm>
            <a:off x="443351" y="1899550"/>
            <a:ext cx="10464000" cy="492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Clr>
                <a:srgbClr val="000000"/>
              </a:buClr>
              <a:buSzPts val="3200"/>
              <a:buFont typeface="Arial"/>
              <a:buNone/>
            </a:pPr>
            <a:r>
              <a:rPr lang="en-US" sz="3200" b="0" i="0" u="none" strike="noStrike" cap="none">
                <a:solidFill>
                  <a:srgbClr val="E5E1DA"/>
                </a:solidFill>
                <a:latin typeface="Poppins"/>
                <a:ea typeface="Poppins"/>
                <a:cs typeface="Poppins"/>
                <a:sym typeface="Poppins"/>
              </a:rPr>
              <a:t>Team Leader Name:</a:t>
            </a:r>
            <a:r>
              <a:rPr lang="en-US" sz="3200">
                <a:solidFill>
                  <a:srgbClr val="E5E1DA"/>
                </a:solidFill>
                <a:latin typeface="Poppins"/>
                <a:ea typeface="Poppins"/>
                <a:cs typeface="Poppins"/>
                <a:sym typeface="Poppins"/>
              </a:rPr>
              <a:t> Joshua Thomas Johnson</a:t>
            </a:r>
            <a:endParaRPr sz="1400" b="0" i="0" u="none" strike="noStrike" cap="none">
              <a:solidFill>
                <a:srgbClr val="000000"/>
              </a:solidFill>
              <a:latin typeface="Arial"/>
              <a:ea typeface="Arial"/>
              <a:cs typeface="Arial"/>
              <a:sym typeface="Arial"/>
            </a:endParaRPr>
          </a:p>
        </p:txBody>
      </p:sp>
      <p:sp>
        <p:nvSpPr>
          <p:cNvPr id="137" name="Google Shape;137;p5"/>
          <p:cNvSpPr txBox="1"/>
          <p:nvPr/>
        </p:nvSpPr>
        <p:spPr>
          <a:xfrm>
            <a:off x="443351" y="4358925"/>
            <a:ext cx="9753300" cy="492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Clr>
                <a:srgbClr val="000000"/>
              </a:buClr>
              <a:buSzPts val="3200"/>
              <a:buFont typeface="Arial"/>
              <a:buNone/>
            </a:pPr>
            <a:r>
              <a:rPr lang="en-US" sz="3200" b="0" i="0" u="none" strike="noStrike" cap="none">
                <a:solidFill>
                  <a:srgbClr val="E5E1DA"/>
                </a:solidFill>
                <a:latin typeface="Poppins"/>
                <a:ea typeface="Poppins"/>
                <a:cs typeface="Poppins"/>
                <a:sym typeface="Poppins"/>
              </a:rPr>
              <a:t>Email ID:</a:t>
            </a:r>
            <a:r>
              <a:rPr lang="en-US" sz="3200">
                <a:solidFill>
                  <a:srgbClr val="E5E1DA"/>
                </a:solidFill>
                <a:latin typeface="Poppins"/>
                <a:ea typeface="Poppins"/>
                <a:cs typeface="Poppins"/>
                <a:sym typeface="Poppins"/>
              </a:rPr>
              <a:t> joshjothom05@gmail.com</a:t>
            </a:r>
            <a:endParaRPr sz="1400" b="0" i="0" u="none" strike="noStrike" cap="none">
              <a:solidFill>
                <a:srgbClr val="000000"/>
              </a:solidFill>
              <a:latin typeface="Arial"/>
              <a:ea typeface="Arial"/>
              <a:cs typeface="Arial"/>
              <a:sym typeface="Arial"/>
            </a:endParaRPr>
          </a:p>
        </p:txBody>
      </p:sp>
      <p:sp>
        <p:nvSpPr>
          <p:cNvPr id="140" name="Google Shape;140;p5"/>
          <p:cNvSpPr/>
          <p:nvPr/>
        </p:nvSpPr>
        <p:spPr>
          <a:xfrm>
            <a:off x="16373978" y="9173650"/>
            <a:ext cx="1770644" cy="1026973"/>
          </a:xfrm>
          <a:custGeom>
            <a:avLst/>
            <a:gdLst/>
            <a:ahLst/>
            <a:cxnLst/>
            <a:rect l="l" t="t" r="r" b="b"/>
            <a:pathLst>
              <a:path w="1770644" h="1026973" extrusionOk="0">
                <a:moveTo>
                  <a:pt x="0" y="0"/>
                </a:moveTo>
                <a:lnTo>
                  <a:pt x="1770644" y="0"/>
                </a:lnTo>
                <a:lnTo>
                  <a:pt x="1770644" y="1026973"/>
                </a:lnTo>
                <a:lnTo>
                  <a:pt x="0" y="1026973"/>
                </a:lnTo>
                <a:lnTo>
                  <a:pt x="0" y="0"/>
                </a:lnTo>
                <a:close/>
              </a:path>
            </a:pathLst>
          </a:custGeom>
          <a:blipFill rotWithShape="1">
            <a:blip r:embed="rId4">
              <a:alphaModFix/>
            </a:blip>
            <a:stretch>
              <a:fillRect/>
            </a:stretch>
          </a:blipFill>
          <a:ln>
            <a:noFill/>
          </a:ln>
        </p:spPr>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TotalTime>
  <Words>460</Words>
  <Application>Microsoft Office PowerPoint</Application>
  <PresentationFormat>Custom</PresentationFormat>
  <Paragraphs>35</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Poppins</vt:lpstr>
      <vt:lpstr>Adobe Heiti Std R</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shreya ravi</dc:creator>
  <cp:lastModifiedBy>joshua thomas</cp:lastModifiedBy>
  <cp:revision>2</cp:revision>
  <dcterms:created xsi:type="dcterms:W3CDTF">2006-08-16T00:00:00Z</dcterms:created>
  <dcterms:modified xsi:type="dcterms:W3CDTF">2024-12-25T10:58:54Z</dcterms:modified>
</cp:coreProperties>
</file>